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3" r:id="rId4"/>
    <p:sldId id="257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D0035-0EFE-43D5-9598-85DE7A1CF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0D9C8-43FB-4403-856F-4E3E5ECE60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5D582-E349-4E97-B81F-58DE6D6F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AB5-5C07-4D95-94FF-ADA339FDA214}" type="datetimeFigureOut">
              <a:rPr lang="en-PK" smtClean="0"/>
              <a:t>01/08/2021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B7829-5B10-48A2-8004-CB5B5EA66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56A10-2B01-4BC9-AECB-FCFA4243B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F048-CCCD-439D-A90A-42481336B468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25030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9BAA4-E95E-4E08-BF1D-C657FE7C8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77522-7ECD-43DB-AEC2-2870656E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FB316-301D-4D44-BA9F-0368872F3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AB5-5C07-4D95-94FF-ADA339FDA214}" type="datetimeFigureOut">
              <a:rPr lang="en-PK" smtClean="0"/>
              <a:t>01/08/2021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DBF9C-E7BA-4D3C-9F81-90AD4C399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31325-E342-4BD9-AA7F-BBF93F62E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F048-CCCD-439D-A90A-42481336B468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18590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278A67-2884-483D-A530-84F50C3E47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0546BD-7AEF-457C-A89A-1C05F8D3D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B68F5-246A-4D66-AF51-FF660C825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AB5-5C07-4D95-94FF-ADA339FDA214}" type="datetimeFigureOut">
              <a:rPr lang="en-PK" smtClean="0"/>
              <a:t>01/08/2021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2F785-8F6A-4DA7-B2BA-117488E8A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909BB-0EEF-46AE-B0EA-6D5229B56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F048-CCCD-439D-A90A-42481336B468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38275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BE7BF-6102-40BF-AECD-C187DD823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53159-E56C-41DD-853D-40B6A23E7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F8E49-EF96-4F8E-841D-279A8399E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AB5-5C07-4D95-94FF-ADA339FDA214}" type="datetimeFigureOut">
              <a:rPr lang="en-PK" smtClean="0"/>
              <a:t>01/08/2021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F84C1-5CD0-46AD-977A-818B8A0E1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811A1-4532-41FB-918B-EA9EDDE67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F048-CCCD-439D-A90A-42481336B468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77368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FF5E6-22EB-49A3-AD3E-5E7E9FAA7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76F40-9E6A-4544-ABFE-E5F88D2DF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6947A-9025-4A67-8C4B-D199E468A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AB5-5C07-4D95-94FF-ADA339FDA214}" type="datetimeFigureOut">
              <a:rPr lang="en-PK" smtClean="0"/>
              <a:t>01/08/2021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BE352-164E-400D-9521-A4066EBD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E9AD3-B884-4AA3-A7F3-3164AE049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F048-CCCD-439D-A90A-42481336B468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97286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993EA-52BB-4A4F-A439-5094D7321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352D3-107B-4E05-8255-C94492A13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DF01CB-A199-4B8D-89BD-4FA5C5735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D69FC-BAAF-489C-AAFF-585E21A3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AB5-5C07-4D95-94FF-ADA339FDA214}" type="datetimeFigureOut">
              <a:rPr lang="en-PK" smtClean="0"/>
              <a:t>01/08/2021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E7667-7B8E-4691-89BD-E22785B3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9C010-F554-4963-A365-C881171C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F048-CCCD-439D-A90A-42481336B468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6895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3883A-6787-4691-86A0-9E60A58C7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9B2A9-AA0A-49CD-B60E-D3494EA2D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6A590-D22A-40FC-8826-D39237BAC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8222F4-6EBE-4A43-A2B0-B5DEFF7DB4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C34B24-2277-4C86-8227-6614E53BA1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A48507-164D-4A6E-87AF-19D17D740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AB5-5C07-4D95-94FF-ADA339FDA214}" type="datetimeFigureOut">
              <a:rPr lang="en-PK" smtClean="0"/>
              <a:t>01/08/2021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A40B9A-9F81-4141-ABDC-3FC0B327C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1A4125-8DC1-4655-AD2A-99BC8CB93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F048-CCCD-439D-A90A-42481336B468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5595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192BD-DC24-4976-AE71-7B6D21073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6A8136-3C2A-42E8-9BBD-CE7B5257F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AB5-5C07-4D95-94FF-ADA339FDA214}" type="datetimeFigureOut">
              <a:rPr lang="en-PK" smtClean="0"/>
              <a:t>01/08/2021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500FCD-8D7D-473C-BA77-AEB241628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46C3B-FE0C-446F-B1F0-08951A87C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F048-CCCD-439D-A90A-42481336B468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05642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F0B729-6D41-4034-8871-C4D1A2357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AB5-5C07-4D95-94FF-ADA339FDA214}" type="datetimeFigureOut">
              <a:rPr lang="en-PK" smtClean="0"/>
              <a:t>01/08/2021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28361D-6BDB-4B74-9C76-A20BAA4F1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6BCFF-D656-4164-AB09-B75B3D12F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F048-CCCD-439D-A90A-42481336B468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7632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99559-ED1F-4D05-AE04-243F27897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37963-61B2-418A-9B79-ECCE4E35B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769BA-34C4-4C00-B669-466F01031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99B0C-A2BE-4D57-A9BF-AD528FEF5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AB5-5C07-4D95-94FF-ADA339FDA214}" type="datetimeFigureOut">
              <a:rPr lang="en-PK" smtClean="0"/>
              <a:t>01/08/2021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4BD2A-0A33-49F1-B612-331C59921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DAF12A-C52F-41BA-90AB-8B15EA55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F048-CCCD-439D-A90A-42481336B468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50218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3A9F5-97ED-4C71-B1BD-AD9BB6A9D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DB7973-3C0B-46F4-B24C-A1DDC94E8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8A91C0-0C65-4FFA-BE63-99C7DC06B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032B2-4143-48DD-9CC9-384A0D879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AB5-5C07-4D95-94FF-ADA339FDA214}" type="datetimeFigureOut">
              <a:rPr lang="en-PK" smtClean="0"/>
              <a:t>01/08/2021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9708C-6B15-4788-BBB3-9741D284F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961D97-252D-433A-A86D-E51E0D66C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F048-CCCD-439D-A90A-42481336B468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57905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3563AD-144E-4B30-8087-204E43E41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843C8-5EE4-47E8-8930-9B8957106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0C05F-F100-4A65-BA3D-C26C7F6382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E8AB5-5C07-4D95-94FF-ADA339FDA214}" type="datetimeFigureOut">
              <a:rPr lang="en-PK" smtClean="0"/>
              <a:t>01/08/2021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4F91B-1CDC-4D1F-81D3-85D8FB5B4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000E5-ACCF-40BC-9792-1989B610D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4F048-CCCD-439D-A90A-42481336B468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19559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440CF-06B2-4F1A-BEC5-4A6479A75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Baskerville Old Face" panose="02020602080505020303" pitchFamily="18" charset="0"/>
              </a:rPr>
              <a:t>Environmental Regulation and the Energy Sector </a:t>
            </a:r>
            <a:endParaRPr lang="en-PK" dirty="0">
              <a:latin typeface="Baskerville Old Face" panose="020206020805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0C768-E37F-49D4-B8DB-11586297C6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Systemic Limitations and the Way Forward </a:t>
            </a:r>
            <a:endParaRPr lang="en-PK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159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EF86D3-C9D7-4E8B-953B-D972A92D9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Limitations in the Environmental Regulatory Framework</a:t>
            </a:r>
            <a:endParaRPr lang="en-PK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58A913-99B3-4D94-8BD2-DC1548D8C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Provincial Environmental Quality Standards outdated and out of sync with WHO guidelines and global best standards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E.g. Ambient Air Quality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Punjab EQS sets the Annual Particulate Matter levels for PM 2.5 at 15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µg/m3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and PM 10 at 120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µg/m3 </a:t>
            </a:r>
            <a:endParaRPr kumimoji="0" lang="en-US" b="1" kern="1200" cap="none" spc="0" normalizeH="0" baseline="0" noProof="0" dirty="0">
              <a:ln>
                <a:noFill/>
              </a:ln>
              <a:solidFill>
                <a:srgbClr val="000000"/>
              </a:solidFill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WHO guidelines on the other hand are capped at 10 and 20 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µg/m3  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respective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ly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These exceedances are even worse in the case of atmospheric ozone and oxides of Sulphur with the latter at least 4 times higher than WHO guidelines.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NO guidelines on other GHG’s and pollutants</a:t>
            </a:r>
            <a:endParaRPr lang="en-US" sz="2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sz="2800" b="0" i="0" dirty="0">
              <a:solidFill>
                <a:schemeClr val="accent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39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6631C-2E3E-4EB4-98DB-95A683C3F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Garamond" panose="02020404030301010803" pitchFamily="18" charset="0"/>
                <a:ea typeface="+mj-ea"/>
                <a:cs typeface="+mj-cs"/>
              </a:rPr>
              <a:t>Limitations in the Environmental Regulatory Framework (Continued…)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FF5E8-FD64-4346-8E99-A64C03FA9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Existing procedures for </a:t>
            </a:r>
            <a:r>
              <a:rPr lang="en-US" sz="2400" b="0" i="0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assessing, approving, and monitoring the environmental impacts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of power projects are not in conformity with global best practices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 near absent monitoring system based entirely on industrial self-reporting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Weak Environmental Impact Assessment process and no Strategic Environmental Impact Assessment to co-ordinate component parts of a project, or the cumulative effects of various projects.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dirty="0">
                <a:solidFill>
                  <a:schemeClr val="accent1"/>
                </a:solidFill>
                <a:latin typeface="Times New Roman" panose="02020603050405020304" pitchFamily="18" charset="0"/>
              </a:rPr>
              <a:t>Case in Point: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The Problem of Water in Thar Coal Projects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NO coal-specific sectoral guidelines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Case in point:</a:t>
            </a:r>
            <a:r>
              <a:rPr lang="en-US" sz="2600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</a:rPr>
              <a:t>The Issue of Coal Ash Disposal in Sahiwal Coal and Thar Coal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34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2FF0B-6648-4E43-985E-4EA970856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Poor Regulation in the Energy Sector: The controversial IGCEP</a:t>
            </a:r>
            <a:endParaRPr lang="en-PK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7B29E-1629-47B9-8B9F-8D43F96A4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IGCEP’s coal-heavy focus for the fuel mix is </a:t>
            </a:r>
            <a:r>
              <a:rPr lang="en-US" sz="2800" b="0" i="0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internally inconsistent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with the regulator's own values and principles.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NEPRA principles: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</a:rPr>
              <a:t>least-cost criteria</a:t>
            </a:r>
            <a:r>
              <a:rPr lang="en-US" sz="2800" b="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2800" b="0" i="0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competitive markets</a:t>
            </a:r>
            <a:r>
              <a:rPr lang="en-US" sz="2800" b="0" i="0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and </a:t>
            </a:r>
            <a:r>
              <a:rPr lang="en-US" sz="2800" b="0" i="0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environmentally suitability, mitigating climate change, sustainable development.</a:t>
            </a:r>
          </a:p>
          <a:p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IGCEP’s costing methodology conflicts with each of these principles</a:t>
            </a:r>
          </a:p>
          <a:p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NTDC and NEPRA have </a:t>
            </a:r>
            <a:r>
              <a:rPr lang="en-US" sz="2800" b="0" i="0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no mechanism for planning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in accordance with National policies and long term goals of sustainable development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E.g. </a:t>
            </a:r>
            <a:r>
              <a:rPr lang="en-US" sz="2800" b="0" i="0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IGCEP 2021-2030 violates both letter and spirit of the Alternative and Renewable Energy Policy (ARE) 2019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which sets the target share of renewables at 30% by 2030. The ARE is a part of the National Electricity Plan (NEP) as per section 13A (2) of the NEPRA Act </a:t>
            </a:r>
          </a:p>
          <a:p>
            <a:r>
              <a:rPr lang="en-US" sz="2800" b="0" i="0" u="none" strike="noStrike" dirty="0">
                <a:effectLst/>
                <a:latin typeface="Times New Roman" panose="02020603050405020304" pitchFamily="18" charset="0"/>
                <a:sym typeface="Wingdings" panose="05000000000000000000" pitchFamily="2" charset="2"/>
              </a:rPr>
              <a:t>Responsibility under </a:t>
            </a:r>
            <a:r>
              <a:rPr 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the </a:t>
            </a:r>
            <a:r>
              <a:rPr lang="en-US" sz="2800" b="0" i="0" u="none" strike="noStrike" dirty="0">
                <a:effectLst/>
                <a:latin typeface="Times New Roman" panose="02020603050405020304" pitchFamily="18" charset="0"/>
                <a:sym typeface="Wingdings" panose="05000000000000000000" pitchFamily="2" charset="2"/>
              </a:rPr>
              <a:t>NEPRA Act  </a:t>
            </a:r>
            <a:r>
              <a:rPr lang="en-US" sz="2800" b="0" i="0" u="none" strike="noStrike" dirty="0">
                <a:effectLst/>
                <a:latin typeface="Times New Roman" panose="02020603050405020304" pitchFamily="18" charset="0"/>
              </a:rPr>
              <a:t>“ensuring </a:t>
            </a:r>
            <a:r>
              <a:rPr lang="en-US" sz="2800" b="0" i="0" strike="noStrike" dirty="0">
                <a:effectLst/>
                <a:latin typeface="Times New Roman" panose="02020603050405020304" pitchFamily="18" charset="0"/>
              </a:rPr>
              <a:t>the</a:t>
            </a:r>
            <a:r>
              <a:rPr lang="en-US" sz="2800" b="0" i="0" dirty="0">
                <a:effectLst/>
                <a:latin typeface="Times New Roman" panose="02020603050405020304" pitchFamily="18" charset="0"/>
              </a:rPr>
              <a:t> development of a sustainable renewable energy market with a </a:t>
            </a:r>
            <a:r>
              <a:rPr lang="en-US" sz="2800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dedicated and gradually increasing share</a:t>
            </a:r>
            <a:r>
              <a:rPr lang="en-US" sz="2800" b="0" i="0" dirty="0">
                <a:effectLst/>
                <a:latin typeface="Times New Roman" panose="02020603050405020304" pitchFamily="18" charset="0"/>
              </a:rPr>
              <a:t>”</a:t>
            </a:r>
            <a:r>
              <a:rPr lang="en-US" dirty="0">
                <a:latin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</a:rPr>
              <a:t>Responsibility under the ARE Policy </a:t>
            </a:r>
            <a:r>
              <a:rPr lang="en-US" dirty="0"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dirty="0">
                <a:latin typeface="Times New Roman" panose="02020603050405020304" pitchFamily="18" charset="0"/>
              </a:rPr>
              <a:t>“rather than adding ARE projects just based on capacity needs, such projects shall also be solicited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</a:rPr>
              <a:t>for 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displacement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</a:rPr>
              <a:t>of more expensive fossil energy</a:t>
            </a:r>
            <a:r>
              <a:rPr lang="en-US" dirty="0">
                <a:latin typeface="Times New Roman" panose="02020603050405020304" pitchFamily="18" charset="0"/>
              </a:rPr>
              <a:t>.”</a:t>
            </a:r>
            <a:endParaRPr lang="en-PK" dirty="0"/>
          </a:p>
          <a:p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695874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805EE-E64B-43E7-AE2D-FC5F38A77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“Myths” and “Holes” in Planners’ Narrative on Renewables</a:t>
            </a:r>
            <a:endParaRPr lang="en-PK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B4F9C-B72C-494D-B8DC-E6AD8B2E0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7285"/>
            <a:ext cx="10515600" cy="4685589"/>
          </a:xfrm>
        </p:spPr>
        <p:txBody>
          <a:bodyPr>
            <a:normAutofit fontScale="77500" lnSpcReduction="20000"/>
          </a:bodyPr>
          <a:lstStyle/>
          <a:p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According to the NTDC renewables have not been prioritized as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required by the ARE policy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because of: a) 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ntermittency problem, b) concerns with meeting capacity, c) high cost, d) incompatibility with national transmission system</a:t>
            </a:r>
          </a:p>
          <a:p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As per World Bank report, however, even with the current transmission system </a:t>
            </a:r>
            <a:r>
              <a:rPr lang="en-US" sz="2800" b="0" i="0" u="sng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40% share of renewables is both possible and cheaper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including solutions to intermittency. 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aside from the long-term cost effectiveness of a shift to renewables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Th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ere is no systematic analyses of the actual existing and future environmental and health costs of coal and fossil fuels or the offsetting of these costs by renewables.</a:t>
            </a:r>
          </a:p>
          <a:p>
            <a:r>
              <a:rPr lang="en-US" sz="2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GHGs and air pollutants largely derive from common sources, policy designed to reduce GHGs can have co-benefits for public health and air quality, in particular in urban areas, that could offset the near-term costs of GHG mitigation.</a:t>
            </a:r>
            <a:endParaRPr lang="en-US" sz="2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o sustained analysis of the long-term ecological and social costs of large Hydro projects and no policy provision for including them as “renewables.”</a:t>
            </a:r>
            <a:endParaRPr lang="en-US" sz="2800" b="0" i="0" u="sng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No analysis of </a:t>
            </a:r>
            <a:r>
              <a:rPr lang="en-US" u="sng" dirty="0">
                <a:solidFill>
                  <a:schemeClr val="accent1"/>
                </a:solidFill>
                <a:latin typeface="Times New Roman" panose="02020603050405020304" pitchFamily="18" charset="0"/>
              </a:rPr>
              <a:t>long-term market trends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 renewables.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No reference to plans for the </a:t>
            </a:r>
            <a:r>
              <a:rPr lang="en-US" u="sng" dirty="0">
                <a:solidFill>
                  <a:schemeClr val="accent1"/>
                </a:solidFill>
                <a:latin typeface="Times New Roman" panose="02020603050405020304" pitchFamily="18" charset="0"/>
              </a:rPr>
              <a:t>upgrade and expansion in the transmission system (TSEP)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 the IGCEP</a:t>
            </a:r>
            <a:endParaRPr lang="en-PK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01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6CA51-DE58-4398-A1C7-C8A96A0F0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Non-Transparent Regulation: Social Costs</a:t>
            </a:r>
            <a:endParaRPr lang="en-PK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76943-ACB5-4B73-967F-C1945949B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5632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NTDC and NEPRA have not considered the requirements of </a:t>
            </a:r>
            <a:r>
              <a:rPr lang="en-US" sz="2800" b="0" i="0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necessary stakeholders on the ground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especially </a:t>
            </a:r>
            <a:r>
              <a:rPr lang="en-US" sz="2800" b="0" i="0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local communities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most likely to be affected by the power projects commissioned. </a:t>
            </a:r>
          </a:p>
          <a:p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</a:rPr>
              <a:t>Flaws in </a:t>
            </a:r>
            <a:r>
              <a:rPr lang="en-US" b="0" i="0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data input, planning procedures in the Grid code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which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also indicates </a:t>
            </a:r>
            <a:r>
              <a:rPr lang="en-US" b="0" i="0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the opaque and non-transparent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nature of these planning decisions. </a:t>
            </a:r>
          </a:p>
          <a:p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 </a:t>
            </a:r>
            <a:r>
              <a:rPr lang="en-US" sz="2800" b="0" i="0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resettlement policy 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for communities displaced and affected by power projects at either the federal, provincial, or local levels.</a:t>
            </a: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Inconsistency with the NEPRA Act which calls for: “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certain and effective regulation of the electric power markets”…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effectively mitigate adverse climate change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”… and to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effectively manage conflict of interest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…in relation to development of the electric power markets of Pakistan.”</a:t>
            </a: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913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9D2D1-CC6B-442E-A796-2AE352418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Way Forward</a:t>
            </a:r>
            <a:endParaRPr lang="en-PK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7389F-B5A6-4152-9A03-51C6A464F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092" y="1690688"/>
            <a:ext cx="11833412" cy="5022084"/>
          </a:xfrm>
        </p:spPr>
        <p:txBody>
          <a:bodyPr>
            <a:normAutofit fontScale="25000" lnSpcReduction="20000"/>
          </a:bodyPr>
          <a:lstStyle/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45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fontAlgn="base">
              <a:spcBef>
                <a:spcPts val="0"/>
              </a:spcBef>
            </a:pP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 </a:t>
            </a:r>
            <a:r>
              <a:rPr lang="en-US" sz="7200" b="0" i="0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inquiry commission to investigate failures in the planning and regulatory process. </a:t>
            </a: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Reforms should prioritize sustainable development and integrate transparent evidence-based environmental, social, and economic reasoning into policy making.  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en-US" sz="72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fontAlgn="base">
              <a:spcBef>
                <a:spcPts val="0"/>
              </a:spcBef>
            </a:pP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need for an integrated and coordinated “National Energy &amp; Climate Plan” (such as those formulated by EU nations 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</a:rPr>
              <a:t>signatory to the </a:t>
            </a: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Paris Agreement). E.g. </a:t>
            </a: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streamlining 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lectric vehicles 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olicy, 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</a:rPr>
              <a:t> with </a:t>
            </a: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ARE policy, energy capacity and transmission planning, 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orests and biodiversity protections, resettlement plans, and EPA sectoral guidelines and monitoring procedures. </a:t>
            </a:r>
          </a:p>
          <a:p>
            <a:pPr fontAlgn="base">
              <a:spcBef>
                <a:spcPts val="0"/>
              </a:spcBef>
            </a:pPr>
            <a:endParaRPr lang="en-US" sz="7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ts val="0"/>
              </a:spcBef>
            </a:pP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Pakistan must look into the possibility of Debt-for-Nature Swaps and must also prepare a long-term strategy with a perspective of at least 30 years (i.e. until 2050). </a:t>
            </a:r>
          </a:p>
          <a:p>
            <a:pPr fontAlgn="base">
              <a:spcBef>
                <a:spcPts val="0"/>
              </a:spcBef>
            </a:pPr>
            <a:endParaRPr lang="en-US" sz="7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ts val="0"/>
              </a:spcBef>
            </a:pP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Mandatory cross sectoral carbon reporting and costing 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</a:rPr>
              <a:t>procedures needed 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7200" dirty="0">
                <a:solidFill>
                  <a:schemeClr val="accent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Case in point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: Cement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</a:rPr>
              <a:t> Industry</a:t>
            </a: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en-US" sz="72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fontAlgn="base">
              <a:spcBef>
                <a:spcPts val="0"/>
              </a:spcBef>
            </a:pP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Federal and Provincial Govts must urgently develop a </a:t>
            </a:r>
            <a:r>
              <a:rPr lang="en-US" sz="7200" b="0" i="0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comprehensive Resettlement Policy </a:t>
            </a: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for preserving local communities affected by power projects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provisions for preserving agricultural and grazing lands, water rights, and indigenous culture and livelihood practices.</a:t>
            </a:r>
          </a:p>
          <a:p>
            <a:pPr fontAlgn="base">
              <a:spcBef>
                <a:spcPts val="0"/>
              </a:spcBef>
            </a:pPr>
            <a:endParaRPr lang="en-US" sz="72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fontAlgn="base">
              <a:spcBef>
                <a:spcPts val="0"/>
              </a:spcBef>
            </a:pP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Co-ordinating the mitigation of harm from carbon hotspots with enhancement of carbon sinks </a:t>
            </a: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7200" b="0" i="0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sym typeface="Wingdings" panose="05000000000000000000" pitchFamily="2" charset="2"/>
              </a:rPr>
              <a:t>Case i</a:t>
            </a:r>
            <a:r>
              <a:rPr lang="en-US" sz="7200" dirty="0">
                <a:solidFill>
                  <a:schemeClr val="accent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n point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: The paradox of the </a:t>
            </a:r>
            <a:r>
              <a:rPr lang="en-US" sz="7200" dirty="0" err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Rakh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7200" dirty="0" err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Chubara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Solar Project in District Layyah.</a:t>
            </a:r>
            <a:endParaRPr lang="en-US" sz="72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72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fontAlgn="base">
              <a:spcBef>
                <a:spcPts val="0"/>
              </a:spcBef>
            </a:pP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</a:t>
            </a:r>
            <a:r>
              <a:rPr lang="en-US" sz="7200" b="0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minimum share of 40% of renewables in </a:t>
            </a: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energy mix to be fixed and implemented with </a:t>
            </a:r>
            <a:r>
              <a:rPr lang="en-US" sz="7200" b="0" i="0" u="sng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immediate effect</a:t>
            </a: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72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fontAlgn="base">
              <a:spcBef>
                <a:spcPts val="0"/>
              </a:spcBef>
            </a:pP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There should be an </a:t>
            </a:r>
            <a:r>
              <a:rPr lang="en-US" sz="7200" b="0" i="0" u="none" strike="noStrike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urgent revision of the environmental standards and monitoring practices and environmental audit of all existing coal and fossil fuel-based power projects</a:t>
            </a: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NEPRA must improve</a:t>
            </a:r>
            <a:r>
              <a:rPr lang="en-US" sz="7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7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Grid code, review licenses of all fuel-based generation companies and ensure compliance with international environmental standards in GENCO operational practices.</a:t>
            </a:r>
          </a:p>
          <a:p>
            <a:pPr fontAlgn="base">
              <a:spcBef>
                <a:spcPts val="0"/>
              </a:spcBef>
            </a:pPr>
            <a:endParaRPr lang="en-US" sz="45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386804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3307</TotalTime>
  <Words>1051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Baskerville Old Face</vt:lpstr>
      <vt:lpstr>Calibri</vt:lpstr>
      <vt:lpstr>Calibri Light</vt:lpstr>
      <vt:lpstr>Garamond</vt:lpstr>
      <vt:lpstr>Times New Roman</vt:lpstr>
      <vt:lpstr>Office Theme</vt:lpstr>
      <vt:lpstr>Environmental Regulation and the Energy Sector </vt:lpstr>
      <vt:lpstr>Limitations in the Environmental Regulatory Framework</vt:lpstr>
      <vt:lpstr>Limitations in the Environmental Regulatory Framework (Continued…)</vt:lpstr>
      <vt:lpstr>Poor Regulation in the Energy Sector: The controversial IGCEP</vt:lpstr>
      <vt:lpstr>“Myths” and “Holes” in Planners’ Narrative on Renewables</vt:lpstr>
      <vt:lpstr>Non-Transparent Regulation: Social Costs</vt:lpstr>
      <vt:lpstr>The 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Aziz</dc:creator>
  <cp:lastModifiedBy>Sara Aziz</cp:lastModifiedBy>
  <cp:revision>18</cp:revision>
  <dcterms:created xsi:type="dcterms:W3CDTF">2021-04-23T08:07:52Z</dcterms:created>
  <dcterms:modified xsi:type="dcterms:W3CDTF">2021-08-02T07:16:39Z</dcterms:modified>
</cp:coreProperties>
</file>